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  <p:sldId id="268" r:id="rId5"/>
    <p:sldId id="274" r:id="rId6"/>
    <p:sldId id="275" r:id="rId7"/>
    <p:sldId id="265" r:id="rId8"/>
    <p:sldId id="269" r:id="rId9"/>
    <p:sldId id="276" r:id="rId10"/>
    <p:sldId id="270" r:id="rId11"/>
    <p:sldId id="277" r:id="rId12"/>
    <p:sldId id="278" r:id="rId13"/>
    <p:sldId id="279" r:id="rId14"/>
    <p:sldId id="281" r:id="rId15"/>
    <p:sldId id="282" r:id="rId16"/>
    <p:sldId id="284" r:id="rId17"/>
    <p:sldId id="285" r:id="rId18"/>
    <p:sldId id="283" r:id="rId19"/>
    <p:sldId id="266" r:id="rId20"/>
    <p:sldId id="260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39" autoAdjust="0"/>
    <p:restoredTop sz="94660"/>
  </p:normalViewPr>
  <p:slideViewPr>
    <p:cSldViewPr>
      <p:cViewPr varScale="1">
        <p:scale>
          <a:sx n="68" d="100"/>
          <a:sy n="68" d="100"/>
        </p:scale>
        <p:origin x="-144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ctrTitle"/>
          </p:nvPr>
        </p:nvSpPr>
        <p:spPr>
          <a:xfrm>
            <a:off x="1432560" y="359898"/>
            <a:ext cx="7406640" cy="1472184"/>
          </a:xfrm>
        </p:spPr>
        <p:txBody>
          <a:bodyPr anchor="b"/>
          <a:lstStyle>
            <a:lvl1pPr algn="l"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2" name="Subtitle 21"/>
          <p:cNvSpPr>
            <a:spLocks noGrp="1"/>
          </p:cNvSpPr>
          <p:nvPr>
            <p:ph type="subTitle" idx="1"/>
          </p:nvPr>
        </p:nvSpPr>
        <p:spPr>
          <a:xfrm>
            <a:off x="1432560" y="1850064"/>
            <a:ext cx="7406640" cy="1752600"/>
          </a:xfrm>
        </p:spPr>
        <p:txBody>
          <a:bodyPr tIns="0"/>
          <a:lstStyle>
            <a:lvl1pPr marL="27432" indent="0" algn="l">
              <a:buNone/>
              <a:defRPr sz="26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10/16/2017</a:t>
            </a:fld>
            <a:endParaRPr lang="en-US"/>
          </a:p>
        </p:txBody>
      </p:sp>
      <p:sp>
        <p:nvSpPr>
          <p:cNvPr id="20" name="Footer Placeholder 1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921433" y="1413802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1157176" y="1345016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10/16/2017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274639"/>
            <a:ext cx="1828800" cy="5851525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274640"/>
            <a:ext cx="55626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10/16/2017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10/16/2017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282890" y="-54"/>
            <a:ext cx="68580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8392" y="2600325"/>
            <a:ext cx="6400800" cy="2286000"/>
          </a:xfrm>
        </p:spPr>
        <p:txBody>
          <a:bodyPr anchor="t"/>
          <a:lstStyle>
            <a:lvl1pPr algn="l">
              <a:lnSpc>
                <a:spcPts val="4500"/>
              </a:lnSpc>
              <a:buNone/>
              <a:defRPr sz="4000" b="1" cap="all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8392" y="1066800"/>
            <a:ext cx="6400800" cy="1509712"/>
          </a:xfrm>
        </p:spPr>
        <p:txBody>
          <a:bodyPr anchor="b"/>
          <a:lstStyle>
            <a:lvl1pPr marL="18288" indent="0">
              <a:lnSpc>
                <a:spcPts val="2300"/>
              </a:lnSpc>
              <a:spcBef>
                <a:spcPts val="0"/>
              </a:spcBef>
              <a:buNone/>
              <a:defRPr sz="20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10/16/2017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2286000" y="0"/>
            <a:ext cx="762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2172321" y="2814656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2408064" y="2745870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3560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7608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10/16/2017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60336"/>
            <a:ext cx="8229600" cy="1143000"/>
          </a:xfrm>
        </p:spPr>
        <p:txBody>
          <a:bodyPr anchor="ctr"/>
          <a:lstStyle>
            <a:lvl1pPr algn="ctr">
              <a:defRPr sz="4500" b="1" cap="none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6344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10/16/2017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 anchor="ctr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10/16/2017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014984" y="0"/>
            <a:ext cx="8129016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10/16/2017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Rectangle 5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6778"/>
            <a:ext cx="3810000" cy="1162050"/>
          </a:xfrm>
          <a:ln>
            <a:noFill/>
          </a:ln>
        </p:spPr>
        <p:txBody>
          <a:bodyPr anchor="b"/>
          <a:lstStyle>
            <a:lvl1pPr algn="l">
              <a:lnSpc>
                <a:spcPts val="2000"/>
              </a:lnSpc>
              <a:buNone/>
              <a:defRPr sz="2200" b="1" cap="all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1406964"/>
            <a:ext cx="3810000" cy="698500"/>
          </a:xfrm>
        </p:spPr>
        <p:txBody>
          <a:bodyPr/>
          <a:lstStyle>
            <a:lvl1pPr marL="4572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2133600"/>
            <a:ext cx="8153400" cy="39925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10/16/2017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6896" y="1066800"/>
            <a:ext cx="2743200" cy="1981200"/>
          </a:xfrm>
        </p:spPr>
        <p:txBody>
          <a:bodyPr anchor="b">
            <a:noAutofit/>
          </a:bodyPr>
          <a:lstStyle>
            <a:lvl1pPr algn="l">
              <a:buNone/>
              <a:defRPr sz="2100" b="1"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10/16/2017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62000" y="1066800"/>
            <a:ext cx="4572000" cy="4572000"/>
          </a:xfrm>
          <a:prstGeom prst="rect">
            <a:avLst/>
          </a:prstGeom>
          <a:solidFill>
            <a:srgbClr val="FFFFFF"/>
          </a:solidFill>
          <a:ln w="88900" cap="sq">
            <a:solidFill>
              <a:srgbClr val="FFFFFF"/>
            </a:solidFill>
            <a:miter lim="800000"/>
          </a:ln>
          <a:effectLst>
            <a:outerShdw blurRad="55500" dist="18500" dir="5400000" algn="tl" rotWithShape="0">
              <a:srgbClr val="000000">
                <a:alpha val="3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635">
            <a:bevelT w="25400" h="19050"/>
            <a:contourClr>
              <a:srgbClr val="969696"/>
            </a:contourClr>
          </a:sp3d>
        </p:spPr>
        <p:txBody>
          <a:bodyPr lIns="91440" tIns="274320" rtlCol="0" anchor="t">
            <a:normAutofit/>
          </a:bodyPr>
          <a:lstStyle>
            <a:extLst/>
          </a:lstStyle>
          <a:p>
            <a:pPr marL="0" indent="-283464" algn="l" rtl="0" eaLnBrk="1" latinLnBrk="0" hangingPunct="1">
              <a:lnSpc>
                <a:spcPts val="3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</a:pPr>
            <a:endParaRPr kumimoji="0" lang="en-US" sz="3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143003"/>
            <a:ext cx="4419600" cy="3514531"/>
          </a:xfrm>
          <a:prstGeom prst="roundRect">
            <a:avLst>
              <a:gd name="adj" fmla="val 783"/>
            </a:avLst>
          </a:prstGeom>
          <a:solidFill>
            <a:schemeClr val="bg2"/>
          </a:solidFill>
          <a:ln w="127000">
            <a:noFill/>
            <a:miter lim="800000"/>
          </a:ln>
          <a:effectLst/>
        </p:spPr>
        <p:txBody>
          <a:bodyPr lIns="91440" tIns="274320" anchor="t"/>
          <a:lstStyle>
            <a:lvl1pPr indent="0">
              <a:buNone/>
              <a:defRPr sz="3200"/>
            </a:lvl1pPr>
            <a:extLst/>
          </a:lstStyle>
          <a:p>
            <a:pPr marL="0" algn="l" eaLnBrk="1" latinLnBrk="0" hangingPunct="1"/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9" name="Flowchart: Process 8"/>
          <p:cNvSpPr/>
          <p:nvPr/>
        </p:nvSpPr>
        <p:spPr>
          <a:xfrm rot="19468671">
            <a:off x="396725" y="954341"/>
            <a:ext cx="685800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shade val="90000"/>
                <a:satMod val="200000"/>
                <a:alpha val="4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0" name="Flowchart: Process 9"/>
          <p:cNvSpPr/>
          <p:nvPr/>
        </p:nvSpPr>
        <p:spPr>
          <a:xfrm rot="2103354" flipH="1">
            <a:off x="5003667" y="936786"/>
            <a:ext cx="649224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alpha val="2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800600"/>
            <a:ext cx="4419600" cy="762000"/>
          </a:xfrm>
        </p:spPr>
        <p:txBody>
          <a:bodyPr anchor="ctr"/>
          <a:lstStyle>
            <a:lvl1pPr marL="0" indent="0" algn="l">
              <a:lnSpc>
                <a:spcPts val="1600"/>
              </a:lnSpc>
              <a:spcBef>
                <a:spcPts val="0"/>
              </a:spcBef>
              <a:buNone/>
              <a:defRPr sz="1400">
                <a:solidFill>
                  <a:srgbClr val="777777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e 6"/>
          <p:cNvSpPr/>
          <p:nvPr/>
        </p:nvSpPr>
        <p:spPr>
          <a:xfrm>
            <a:off x="-815927" y="-815922"/>
            <a:ext cx="1638887" cy="1638887"/>
          </a:xfrm>
          <a:prstGeom prst="pie">
            <a:avLst>
              <a:gd name="adj1" fmla="val 0"/>
              <a:gd name="adj2" fmla="val 5402120"/>
            </a:avLst>
          </a:prstGeom>
          <a:solidFill>
            <a:schemeClr val="bg2">
              <a:tint val="18000"/>
              <a:satMod val="220000"/>
              <a:alpha val="33000"/>
            </a:schemeClr>
          </a:solidFill>
          <a:ln w="3175" cap="rnd" cmpd="sng" algn="ctr">
            <a:solidFill>
              <a:schemeClr val="bg2">
                <a:shade val="70000"/>
                <a:satMod val="200000"/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168816" y="21102"/>
            <a:ext cx="1702191" cy="1702191"/>
          </a:xfrm>
          <a:prstGeom prst="ellipse">
            <a:avLst/>
          </a:prstGeom>
          <a:noFill/>
          <a:ln w="27305" cap="rnd" cmpd="sng" algn="ctr">
            <a:solidFill>
              <a:schemeClr val="bg2">
                <a:tint val="45000"/>
                <a:satMod val="325000"/>
                <a:alpha val="100000"/>
              </a:schemeClr>
            </a:solidFill>
            <a:prstDash val="solid"/>
          </a:ln>
          <a:effectLst>
            <a:outerShdw blurRad="25400" dist="25400" dir="5400000" algn="tl" rotWithShape="0">
              <a:schemeClr val="bg2">
                <a:shade val="50000"/>
                <a:satMod val="150000"/>
                <a:alpha val="8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Donut 10"/>
          <p:cNvSpPr/>
          <p:nvPr/>
        </p:nvSpPr>
        <p:spPr>
          <a:xfrm rot="2315675">
            <a:off x="182881" y="1055077"/>
            <a:ext cx="1125717" cy="1102624"/>
          </a:xfrm>
          <a:prstGeom prst="donut">
            <a:avLst>
              <a:gd name="adj" fmla="val 11833"/>
            </a:avLst>
          </a:prstGeom>
          <a:gradFill rotWithShape="1">
            <a:gsLst>
              <a:gs pos="0">
                <a:schemeClr val="bg2">
                  <a:tint val="10000"/>
                  <a:shade val="99000"/>
                  <a:satMod val="355000"/>
                  <a:alpha val="70000"/>
                </a:schemeClr>
              </a:gs>
              <a:gs pos="70000">
                <a:schemeClr val="bg2">
                  <a:tint val="6000"/>
                  <a:shade val="100000"/>
                  <a:satMod val="400000"/>
                  <a:alpha val="55000"/>
                </a:schemeClr>
              </a:gs>
              <a:gs pos="100000">
                <a:schemeClr val="bg2">
                  <a:tint val="100000"/>
                  <a:shade val="75000"/>
                  <a:satMod val="370000"/>
                  <a:alpha val="60000"/>
                </a:schemeClr>
              </a:gs>
            </a:gsLst>
            <a:path path="circle">
              <a:fillToRect l="-407500" t="-50000" r="507500" b="150000"/>
            </a:path>
          </a:gradFill>
          <a:ln w="7350" cap="rnd" cmpd="sng" algn="ctr">
            <a:solidFill>
              <a:schemeClr val="bg2">
                <a:shade val="60000"/>
                <a:satMod val="220000"/>
                <a:alpha val="100000"/>
              </a:schemeClr>
            </a:solidFill>
            <a:prstDash val="solid"/>
          </a:ln>
          <a:effectLst>
            <a:outerShdw blurRad="12700" dist="15000" dir="4500000" algn="tl" rotWithShape="0">
              <a:schemeClr val="bg2">
                <a:shade val="10000"/>
                <a:satMod val="200000"/>
                <a:alpha val="3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>
          <a:xfrm>
            <a:off x="1012873" y="-54"/>
            <a:ext cx="8131127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5" name="Title Placeholder 4"/>
          <p:cNvSpPr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</p:spPr>
        <p:txBody>
          <a:bodyPr anchor="ctr">
            <a:norm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</p:spPr>
        <p:txBody>
          <a:bodyPr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4" name="Date Placeholder 23"/>
          <p:cNvSpPr>
            <a:spLocks noGrp="1"/>
          </p:cNvSpPr>
          <p:nvPr>
            <p:ph type="dt" sz="half" idx="2"/>
          </p:nvPr>
        </p:nvSpPr>
        <p:spPr>
          <a:xfrm>
            <a:off x="3581400" y="6305550"/>
            <a:ext cx="2133600" cy="476250"/>
          </a:xfrm>
          <a:prstGeom prst="rect">
            <a:avLst/>
          </a:prstGeom>
        </p:spPr>
        <p:txBody>
          <a:bodyPr anchor="b"/>
          <a:lstStyle>
            <a:lvl1pPr algn="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</a:defRPr>
            </a:lvl1pPr>
            <a:extLst/>
          </a:lstStyle>
          <a:p>
            <a:fld id="{1D8BD707-D9CF-40AE-B4C6-C98DA3205C09}" type="datetimeFigureOut">
              <a:rPr lang="en-US" smtClean="0"/>
              <a:pPr/>
              <a:t>10/16/2017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4"/>
          </p:nvPr>
        </p:nvSpPr>
        <p:spPr>
          <a:xfrm>
            <a:off x="8613648" y="6305550"/>
            <a:ext cx="457200" cy="476250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5" name="Rectangle 14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300" kern="1200">
          <a:solidFill>
            <a:schemeClr val="tx2">
              <a:satMod val="130000"/>
            </a:schemeClr>
          </a:solidFill>
          <a:effectLst>
            <a:outerShdw blurRad="50000" dist="30000" dir="5400000" algn="tl" rotWithShape="0">
              <a:srgbClr val="000000">
                <a:alpha val="30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83464" algn="l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SzPct val="80000"/>
        <a:buFont typeface="Wingdings 2"/>
        <a:buChar char="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37744" algn="l" rtl="0" eaLnBrk="1" latinLnBrk="0" hangingPunct="1">
        <a:lnSpc>
          <a:spcPct val="100000"/>
        </a:lnSpc>
        <a:spcBef>
          <a:spcPts val="550"/>
        </a:spcBef>
        <a:buClr>
          <a:schemeClr val="accent1"/>
        </a:buClr>
        <a:buFont typeface="Verdana"/>
        <a:buChar char="◦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886968" indent="-228600" algn="l" rtl="0" eaLnBrk="1" latinLnBrk="0" hangingPunct="1">
        <a:lnSpc>
          <a:spcPct val="100000"/>
        </a:lnSpc>
        <a:spcBef>
          <a:spcPct val="20000"/>
        </a:spcBef>
        <a:buClr>
          <a:schemeClr val="accent2"/>
        </a:buClr>
        <a:buFont typeface="Wingdings 2"/>
        <a:buChar char="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173736" algn="l" rtl="0" eaLnBrk="1" latinLnBrk="0" hangingPunct="1">
        <a:lnSpc>
          <a:spcPct val="100000"/>
        </a:lnSpc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182880" algn="l" rtl="0" eaLnBrk="1" latinLnBrk="0" hangingPunct="1">
        <a:lnSpc>
          <a:spcPct val="100000"/>
        </a:lnSpc>
        <a:spcBef>
          <a:spcPct val="20000"/>
        </a:spcBef>
        <a:buClr>
          <a:schemeClr val="accent4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82880" algn="l" rtl="0" eaLnBrk="1" latinLnBrk="0" hangingPunct="1">
        <a:lnSpc>
          <a:spcPct val="100000"/>
        </a:lnSpc>
        <a:spcBef>
          <a:spcPct val="20000"/>
        </a:spcBef>
        <a:buClr>
          <a:schemeClr val="accent5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13055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6800" y="152400"/>
            <a:ext cx="9296400" cy="1524000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accent4">
                    <a:lumMod val="75000"/>
                  </a:schemeClr>
                </a:solidFill>
              </a:rPr>
              <a:t>PROJECT BASED LEARNING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i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62200" y="4114800"/>
            <a:ext cx="6553200" cy="2514600"/>
          </a:xfrm>
        </p:spPr>
        <p:txBody>
          <a:bodyPr>
            <a:normAutofit/>
          </a:bodyPr>
          <a:lstStyle/>
          <a:p>
            <a:pPr algn="r"/>
            <a:r>
              <a:rPr lang="en-US" dirty="0" smtClean="0"/>
              <a:t>BY:-</a:t>
            </a:r>
            <a:endParaRPr lang="en-US" dirty="0" smtClean="0"/>
          </a:p>
          <a:p>
            <a:pPr algn="r"/>
            <a:r>
              <a:rPr lang="en-US" dirty="0" err="1" smtClean="0"/>
              <a:t>Megha</a:t>
            </a:r>
            <a:r>
              <a:rPr lang="en-US" dirty="0" smtClean="0"/>
              <a:t> </a:t>
            </a:r>
            <a:r>
              <a:rPr lang="en-US" dirty="0" err="1" smtClean="0"/>
              <a:t>Mishra</a:t>
            </a:r>
            <a:r>
              <a:rPr lang="en-US" dirty="0" smtClean="0"/>
              <a:t>                          </a:t>
            </a:r>
            <a:endParaRPr lang="en-US" dirty="0" smtClean="0"/>
          </a:p>
          <a:p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990600" y="3124200"/>
            <a:ext cx="8915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u="sng" dirty="0" smtClean="0">
                <a:solidFill>
                  <a:srgbClr val="00B050"/>
                </a:solidFill>
              </a:rPr>
              <a:t>STATIONARY SHOP MANAGEMENT SYSTEM</a:t>
            </a:r>
            <a:endParaRPr lang="en-US" sz="3200" u="sng" dirty="0"/>
          </a:p>
        </p:txBody>
      </p:sp>
      <p:sp>
        <p:nvSpPr>
          <p:cNvPr id="6" name="TextBox 5"/>
          <p:cNvSpPr txBox="1"/>
          <p:nvPr/>
        </p:nvSpPr>
        <p:spPr>
          <a:xfrm>
            <a:off x="3505200" y="2590800"/>
            <a:ext cx="259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             </a:t>
            </a:r>
            <a:r>
              <a:rPr lang="en-US" sz="2000" b="1" dirty="0" smtClean="0">
                <a:solidFill>
                  <a:srgbClr val="FF0000"/>
                </a:solidFill>
              </a:rPr>
              <a:t>TITLE</a:t>
            </a:r>
            <a:endParaRPr lang="en-US" sz="2000" b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u="sng" dirty="0" smtClean="0"/>
              <a:t>MODULE 2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AVAILABILITY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In this module the program will read the requirement of the customer. </a:t>
            </a:r>
          </a:p>
          <a:p>
            <a:r>
              <a:rPr lang="en-US" dirty="0" smtClean="0"/>
              <a:t>The program will check in the stock available that whether the required item </a:t>
            </a:r>
            <a:r>
              <a:rPr lang="en-US" smtClean="0"/>
              <a:t>is present </a:t>
            </a:r>
            <a:r>
              <a:rPr lang="en-US" dirty="0" smtClean="0"/>
              <a:t>or not. </a:t>
            </a:r>
          </a:p>
          <a:p>
            <a:r>
              <a:rPr lang="en-US" dirty="0" smtClean="0"/>
              <a:t>If present than that item will be provided to the user and the number of items in the stock will be reduced.  </a:t>
            </a:r>
            <a:endParaRPr 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/>
          <p:nvPr/>
        </p:nvPicPr>
        <p:blipFill>
          <a:blip r:embed="rId2" cstate="print"/>
          <a:srcRect l="16014" t="25151" r="35298" b="32371"/>
          <a:stretch>
            <a:fillRect/>
          </a:stretch>
        </p:blipFill>
        <p:spPr bwMode="auto">
          <a:xfrm>
            <a:off x="0" y="0"/>
            <a:ext cx="9144000" cy="403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2401" y="2819400"/>
            <a:ext cx="8991600" cy="403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u="sng" dirty="0" smtClean="0"/>
              <a:t>MODULE 3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LIST OF ITEMS PURCHASED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35608" y="2286000"/>
            <a:ext cx="7498080" cy="3429000"/>
          </a:xfrm>
        </p:spPr>
        <p:txBody>
          <a:bodyPr/>
          <a:lstStyle/>
          <a:p>
            <a:r>
              <a:rPr lang="en-US" dirty="0" smtClean="0"/>
              <a:t>Here the total number of items purchased by the user is displayed.</a:t>
            </a:r>
          </a:p>
          <a:p>
            <a:r>
              <a:rPr lang="en-US" dirty="0" smtClean="0"/>
              <a:t>The quantity of items purchased is also displayed in this module.</a:t>
            </a:r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/>
          <p:nvPr/>
        </p:nvPicPr>
        <p:blipFill>
          <a:blip r:embed="rId2" cstate="print"/>
          <a:srcRect l="3920" t="7827" r="46051" b="47173"/>
          <a:stretch>
            <a:fillRect/>
          </a:stretch>
        </p:blipFill>
        <p:spPr bwMode="auto">
          <a:xfrm>
            <a:off x="0" y="609600"/>
            <a:ext cx="9144000" cy="533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u="sng" dirty="0" smtClean="0"/>
              <a:t>MODULE 4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DISCOUNT OFFERS &amp; BILLING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35608" y="2286000"/>
            <a:ext cx="7498080" cy="3352800"/>
          </a:xfrm>
        </p:spPr>
        <p:txBody>
          <a:bodyPr/>
          <a:lstStyle/>
          <a:p>
            <a:r>
              <a:rPr lang="en-US" dirty="0" smtClean="0"/>
              <a:t>In this, the customer is asked if he is an old customer.</a:t>
            </a:r>
          </a:p>
          <a:p>
            <a:r>
              <a:rPr lang="en-US" dirty="0" smtClean="0"/>
              <a:t>Discount offers are displayed by the program for an old customer.</a:t>
            </a:r>
          </a:p>
          <a:p>
            <a:r>
              <a:rPr lang="en-US" dirty="0" smtClean="0"/>
              <a:t>25% discount will be offered to old customers</a:t>
            </a:r>
            <a:endParaRPr lang="en-U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/>
          <p:nvPr/>
        </p:nvPicPr>
        <p:blipFill>
          <a:blip r:embed="rId2" cstate="print"/>
          <a:srcRect l="9108" t="18196" r="40365" b="37817"/>
          <a:stretch>
            <a:fillRect/>
          </a:stretch>
        </p:blipFill>
        <p:spPr bwMode="auto">
          <a:xfrm>
            <a:off x="609600" y="533400"/>
            <a:ext cx="7315200" cy="548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u="sng" dirty="0" smtClean="0"/>
              <a:t>MODULE 6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4000" dirty="0" smtClean="0"/>
              <a:t>NOTIFICATION FOR SHOPKEEPER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Here the shopkeeper is supposed to enter a code.</a:t>
            </a:r>
          </a:p>
          <a:p>
            <a:r>
              <a:rPr lang="en-US" dirty="0" smtClean="0"/>
              <a:t>After the code is entered, the list of items remaining in his shop is displayed.</a:t>
            </a:r>
          </a:p>
          <a:p>
            <a:r>
              <a:rPr lang="en-US" dirty="0" smtClean="0"/>
              <a:t>If this number goes beyond a specific minimum amount, alert message is displayed to the user. </a:t>
            </a:r>
            <a:endParaRPr lang="en-US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/>
          <p:nvPr/>
        </p:nvPicPr>
        <p:blipFill>
          <a:blip r:embed="rId2" cstate="print"/>
          <a:srcRect t="1817" r="52855" b="47284"/>
          <a:stretch>
            <a:fillRect/>
          </a:stretch>
        </p:blipFill>
        <p:spPr bwMode="auto">
          <a:xfrm>
            <a:off x="152400" y="228600"/>
            <a:ext cx="8229600" cy="548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38200" y="1371600"/>
            <a:ext cx="807720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3200" dirty="0" smtClean="0"/>
              <a:t>In this project we have designed a </a:t>
            </a:r>
            <a:r>
              <a:rPr lang="en-US" sz="3200" dirty="0" err="1" smtClean="0"/>
              <a:t>sysem</a:t>
            </a:r>
            <a:r>
              <a:rPr lang="en-US" sz="3200" dirty="0" smtClean="0"/>
              <a:t> which enables the shopkeeper to keep a check on the quantity of different items left in his shop.</a:t>
            </a:r>
          </a:p>
          <a:p>
            <a:pPr>
              <a:buFont typeface="Arial" pitchFamily="34" charset="0"/>
              <a:buChar char="•"/>
            </a:pPr>
            <a:r>
              <a:rPr lang="en-US" sz="3200" dirty="0" smtClean="0"/>
              <a:t>Alert message is displayed if any goes </a:t>
            </a:r>
            <a:r>
              <a:rPr lang="en-US" sz="3200" dirty="0" err="1" smtClean="0"/>
              <a:t>beyong</a:t>
            </a:r>
            <a:r>
              <a:rPr lang="en-US" sz="3200" dirty="0" smtClean="0"/>
              <a:t> a specific minimum number.</a:t>
            </a:r>
          </a:p>
          <a:p>
            <a:pPr>
              <a:buFont typeface="Arial" pitchFamily="34" charset="0"/>
              <a:buChar char="•"/>
            </a:pPr>
            <a:r>
              <a:rPr lang="en-US" sz="3200" dirty="0" smtClean="0"/>
              <a:t>The future of this project would be enabling the shopkeeper to purchase the items automatically online, when it is present in less quantity.</a:t>
            </a:r>
          </a:p>
          <a:p>
            <a:pPr>
              <a:buFont typeface="Arial" pitchFamily="34" charset="0"/>
              <a:buChar char="•"/>
            </a:pPr>
            <a:r>
              <a:rPr lang="en-US" sz="3200" dirty="0" smtClean="0"/>
              <a:t>For this the user will have to specify sites to be referred for certain commodity.</a:t>
            </a:r>
            <a:endParaRPr lang="en-US" sz="32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          REFERENCES: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WEBSITES:</a:t>
            </a:r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en-US" dirty="0" smtClean="0"/>
              <a:t>www.google.com</a:t>
            </a:r>
          </a:p>
          <a:p>
            <a:r>
              <a:rPr lang="en-US" dirty="0" smtClean="0"/>
              <a:t>Wikipedia. 	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smtClean="0"/>
              <a:t>BOOKS:</a:t>
            </a:r>
          </a:p>
          <a:p>
            <a:r>
              <a:rPr lang="en-US" dirty="0" smtClean="0"/>
              <a:t>Let us C by Yashavant Kanetkar</a:t>
            </a:r>
          </a:p>
          <a:p>
            <a:r>
              <a:rPr lang="en-US" dirty="0" smtClean="0"/>
              <a:t>C programming by </a:t>
            </a:r>
            <a:r>
              <a:rPr lang="en-US" dirty="0" err="1" smtClean="0"/>
              <a:t>Sunita</a:t>
            </a:r>
            <a:r>
              <a:rPr lang="en-US" dirty="0" smtClean="0"/>
              <a:t> Arora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               </a:t>
            </a:r>
            <a:r>
              <a:rPr lang="en-US" dirty="0" smtClean="0">
                <a:solidFill>
                  <a:srgbClr val="00B0F0"/>
                </a:solidFill>
              </a:rPr>
              <a:t> Abstract</a:t>
            </a:r>
            <a:endParaRPr lang="en-US" dirty="0">
              <a:solidFill>
                <a:srgbClr val="00B0F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  In this project we have programmed the working and functioning of a stationary shop. </a:t>
            </a:r>
          </a:p>
          <a:p>
            <a:r>
              <a:rPr lang="en-US" dirty="0" smtClean="0"/>
              <a:t>  This program will enable the shopkeeper to manage the shop by revealing the present status of the shop. </a:t>
            </a:r>
          </a:p>
          <a:p>
            <a:r>
              <a:rPr lang="en-US" dirty="0" smtClean="0"/>
              <a:t>   This program will provide the basic idea of the stationary items present in the shop , their price , number of items present and purchased , their MRP and discount offer , etc. </a:t>
            </a:r>
            <a:endParaRPr 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endParaRPr lang="en-US" sz="3600" dirty="0" smtClean="0"/>
          </a:p>
          <a:p>
            <a:pPr>
              <a:buNone/>
            </a:pPr>
            <a:endParaRPr lang="en-US" sz="3600" dirty="0" smtClean="0"/>
          </a:p>
          <a:p>
            <a:pPr>
              <a:buNone/>
            </a:pPr>
            <a:endParaRPr lang="en-US" sz="3600" dirty="0" smtClean="0"/>
          </a:p>
          <a:p>
            <a:pPr>
              <a:buNone/>
            </a:pPr>
            <a:r>
              <a:rPr lang="en-US" sz="3600" dirty="0" smtClean="0"/>
              <a:t>                          </a:t>
            </a:r>
          </a:p>
          <a:p>
            <a:pPr>
              <a:buNone/>
            </a:pPr>
            <a:endParaRPr lang="en-US" sz="3600" dirty="0" smtClean="0"/>
          </a:p>
          <a:p>
            <a:pPr>
              <a:buNone/>
            </a:pPr>
            <a:r>
              <a:rPr lang="en-US" sz="3600" dirty="0" smtClean="0"/>
              <a:t>                                                                            </a:t>
            </a:r>
            <a:r>
              <a:rPr lang="en-US" sz="3600" u="sng" dirty="0" smtClean="0">
                <a:solidFill>
                  <a:srgbClr val="0070C0"/>
                </a:solidFill>
              </a:rPr>
              <a:t> </a:t>
            </a:r>
          </a:p>
          <a:p>
            <a:pPr>
              <a:buNone/>
            </a:pPr>
            <a:r>
              <a:rPr lang="en-US" sz="3600" dirty="0" smtClean="0"/>
              <a:t> </a:t>
            </a:r>
            <a:r>
              <a:rPr lang="en-US" sz="3600" u="sng" dirty="0" smtClean="0">
                <a:solidFill>
                  <a:srgbClr val="0070C0"/>
                </a:solidFill>
              </a:rPr>
              <a:t>                             </a:t>
            </a:r>
            <a:endParaRPr lang="en-US" sz="3600" dirty="0"/>
          </a:p>
        </p:txBody>
      </p:sp>
      <p:sp>
        <p:nvSpPr>
          <p:cNvPr id="4" name="Rectangle 3"/>
          <p:cNvSpPr/>
          <p:nvPr/>
        </p:nvSpPr>
        <p:spPr>
          <a:xfrm>
            <a:off x="1524000" y="1447800"/>
            <a:ext cx="7086600" cy="215443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endParaRPr lang="en-US" sz="5400" dirty="0" smtClean="0"/>
          </a:p>
          <a:p>
            <a:pPr algn="ctr"/>
            <a:r>
              <a:rPr lang="en-US" sz="8000" b="1" cap="none" spc="200" dirty="0" smtClean="0">
                <a:ln w="29210">
                  <a:solidFill>
                    <a:schemeClr val="accent3">
                      <a:tint val="10000"/>
                    </a:schemeClr>
                  </a:solidFill>
                </a:ln>
                <a:solidFill>
                  <a:schemeClr val="accent3">
                    <a:satMod val="200000"/>
                    <a:alpha val="50000"/>
                  </a:schemeClr>
                </a:solidFill>
                <a:effectLst>
                  <a:innerShdw blurRad="50800" dist="50800" dir="8100000">
                    <a:srgbClr val="7D7D7D">
                      <a:alpha val="73000"/>
                    </a:srgbClr>
                  </a:innerShdw>
                </a:effectLst>
              </a:rPr>
              <a:t>THANK YOU</a:t>
            </a:r>
            <a:endParaRPr lang="en-US" sz="8000" b="1" cap="none" spc="200" dirty="0">
              <a:ln w="29210">
                <a:solidFill>
                  <a:schemeClr val="accent3">
                    <a:tint val="10000"/>
                  </a:schemeClr>
                </a:solidFill>
              </a:ln>
              <a:solidFill>
                <a:schemeClr val="accent3">
                  <a:satMod val="200000"/>
                  <a:alpha val="50000"/>
                </a:schemeClr>
              </a:solidFill>
              <a:effectLst>
                <a:innerShdw blurRad="50800" dist="50800" dir="8100000">
                  <a:srgbClr val="7D7D7D">
                    <a:alpha val="73000"/>
                  </a:srgbClr>
                </a:innerShdw>
              </a:effectLst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 will also tell about the various books present in the shop including their details(author name , publication , core subject , price , etc.). </a:t>
            </a:r>
          </a:p>
          <a:p>
            <a:r>
              <a:rPr lang="en-US" dirty="0" smtClean="0"/>
              <a:t>It will also do the billing for the customer.</a:t>
            </a: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PROPOSED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We have written a program for searching in string, so that when the customer will enter the name of book required,  that particular book can be searched in the string present. </a:t>
            </a:r>
          </a:p>
          <a:p>
            <a:r>
              <a:rPr lang="en-US" dirty="0" smtClean="0"/>
              <a:t>The program also tells the shopkeeper about the objects which are insufficient in number.</a:t>
            </a:r>
          </a:p>
          <a:p>
            <a:r>
              <a:rPr lang="en-US" dirty="0" smtClean="0"/>
              <a:t>Also as the items will be purchased its quantity will be subtracted from the </a:t>
            </a:r>
            <a:r>
              <a:rPr lang="en-US" dirty="0" err="1" smtClean="0"/>
              <a:t>persent</a:t>
            </a:r>
            <a:r>
              <a:rPr lang="en-US" dirty="0" smtClean="0"/>
              <a:t> stock.</a:t>
            </a:r>
          </a:p>
          <a:p>
            <a:r>
              <a:rPr lang="en-US" dirty="0" smtClean="0"/>
              <a:t>We have also added membership in this program..</a:t>
            </a:r>
            <a:r>
              <a:rPr lang="en-US" dirty="0" err="1" smtClean="0"/>
              <a:t>eg</a:t>
            </a:r>
            <a:r>
              <a:rPr lang="en-US" dirty="0" smtClean="0"/>
              <a:t> whether the customer is a regular customer or new.</a:t>
            </a:r>
          </a:p>
          <a:p>
            <a:r>
              <a:rPr lang="en-US" dirty="0" smtClean="0"/>
              <a:t>Our program will work according to the flow chart given in the following slides.</a:t>
            </a:r>
          </a:p>
          <a:p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endParaRPr lang="en-US" sz="5400" dirty="0" smtClean="0"/>
          </a:p>
          <a:p>
            <a:pPr>
              <a:buNone/>
            </a:pPr>
            <a:r>
              <a:rPr lang="en-US" sz="5400" dirty="0" smtClean="0"/>
              <a:t>PROPOSED SYSTEM…</a:t>
            </a:r>
          </a:p>
          <a:p>
            <a:pPr>
              <a:buNone/>
            </a:pPr>
            <a:r>
              <a:rPr lang="en-US" sz="3600" dirty="0" smtClean="0"/>
              <a:t>IN FINAL REVIEW PAYMENT MODES WILL BE ADDED ALONG WITH GIFT VOUCHERS…</a:t>
            </a:r>
            <a:endParaRPr lang="en-US" sz="3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C:\Users\MEGHA\Desktop\IMG_20141118_095404012.jpg"/>
          <p:cNvPicPr>
            <a:picLocks noChangeAspect="1" noChangeArrowheads="1"/>
          </p:cNvPicPr>
          <p:nvPr/>
        </p:nvPicPr>
        <p:blipFill>
          <a:blip r:embed="rId2" cstate="print"/>
          <a:srcRect b="28927"/>
          <a:stretch>
            <a:fillRect/>
          </a:stretch>
        </p:blipFill>
        <p:spPr bwMode="auto">
          <a:xfrm>
            <a:off x="0" y="76200"/>
            <a:ext cx="9144000" cy="669774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3581400" y="152400"/>
            <a:ext cx="1905000" cy="304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7315200" y="3429000"/>
            <a:ext cx="1828800" cy="838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 smtClean="0">
                <a:solidFill>
                  <a:srgbClr val="FFFF00"/>
                </a:solidFill>
              </a:rPr>
              <a:t>List of items purchased is displayed</a:t>
            </a:r>
            <a:endParaRPr lang="en-US" b="1" dirty="0">
              <a:solidFill>
                <a:srgbClr val="FFFF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657600" y="152400"/>
            <a:ext cx="1752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</a:t>
            </a:r>
            <a:r>
              <a:rPr lang="en-US" b="1" dirty="0" smtClean="0">
                <a:solidFill>
                  <a:srgbClr val="FFFF00"/>
                </a:solidFill>
              </a:rPr>
              <a:t>Enter choice</a:t>
            </a:r>
            <a:endParaRPr lang="en-US" b="1" dirty="0">
              <a:solidFill>
                <a:srgbClr val="FFFF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343400" y="5410200"/>
            <a:ext cx="190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      </a:t>
            </a:r>
            <a:endParaRPr lang="en-US" b="1" dirty="0">
              <a:solidFill>
                <a:srgbClr val="FFFF00"/>
              </a:solidFill>
            </a:endParaRPr>
          </a:p>
        </p:txBody>
      </p:sp>
      <p:cxnSp>
        <p:nvCxnSpPr>
          <p:cNvPr id="12" name="Straight Connector 11"/>
          <p:cNvCxnSpPr>
            <a:stCxn id="6" idx="2"/>
          </p:cNvCxnSpPr>
          <p:nvPr/>
        </p:nvCxnSpPr>
        <p:spPr>
          <a:xfrm rot="5400000">
            <a:off x="4432816" y="584716"/>
            <a:ext cx="164068" cy="381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3352800" y="685800"/>
            <a:ext cx="23622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rot="5400000">
            <a:off x="3162300" y="800100"/>
            <a:ext cx="228600" cy="15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rot="5400000">
            <a:off x="5600700" y="800100"/>
            <a:ext cx="228600" cy="15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Flowchart: Process 20"/>
          <p:cNvSpPr/>
          <p:nvPr/>
        </p:nvSpPr>
        <p:spPr>
          <a:xfrm>
            <a:off x="2667000" y="990600"/>
            <a:ext cx="1447800" cy="533400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Books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5257800" y="990600"/>
            <a:ext cx="1676400" cy="533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other stationary items</a:t>
            </a:r>
            <a:endParaRPr lang="en-US" dirty="0"/>
          </a:p>
        </p:txBody>
      </p:sp>
      <p:cxnSp>
        <p:nvCxnSpPr>
          <p:cNvPr id="24" name="Straight Arrow Connector 23"/>
          <p:cNvCxnSpPr>
            <a:stCxn id="21" idx="2"/>
          </p:cNvCxnSpPr>
          <p:nvPr/>
        </p:nvCxnSpPr>
        <p:spPr>
          <a:xfrm rot="16200000" flipH="1">
            <a:off x="3181350" y="1733550"/>
            <a:ext cx="457200" cy="381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685800" y="1447800"/>
            <a:ext cx="3733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       </a:t>
            </a:r>
            <a:r>
              <a:rPr lang="en-US" sz="1400" b="1" dirty="0" smtClean="0">
                <a:solidFill>
                  <a:srgbClr val="FF0000"/>
                </a:solidFill>
              </a:rPr>
              <a:t>choose the book </a:t>
            </a:r>
          </a:p>
          <a:p>
            <a:r>
              <a:rPr lang="en-US" sz="1400" b="1" dirty="0" smtClean="0">
                <a:solidFill>
                  <a:srgbClr val="FF0000"/>
                </a:solidFill>
              </a:rPr>
              <a:t>(special discount offers  are displayed)</a:t>
            </a:r>
            <a:endParaRPr lang="en-US" sz="1400" b="1" dirty="0">
              <a:solidFill>
                <a:srgbClr val="FF0000"/>
              </a:solidFill>
            </a:endParaRPr>
          </a:p>
        </p:txBody>
      </p:sp>
      <p:cxnSp>
        <p:nvCxnSpPr>
          <p:cNvPr id="27" name="Straight Arrow Connector 26"/>
          <p:cNvCxnSpPr>
            <a:stCxn id="22" idx="2"/>
          </p:cNvCxnSpPr>
          <p:nvPr/>
        </p:nvCxnSpPr>
        <p:spPr>
          <a:xfrm rot="5400000">
            <a:off x="5867400" y="1752600"/>
            <a:ext cx="457200" cy="15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5410200" y="1524000"/>
            <a:ext cx="5257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rgbClr val="FF0000"/>
                </a:solidFill>
              </a:rPr>
              <a:t>Choose the  item</a:t>
            </a:r>
          </a:p>
          <a:p>
            <a:r>
              <a:rPr lang="en-US" sz="1600" b="1" dirty="0" smtClean="0">
                <a:solidFill>
                  <a:srgbClr val="FF0000"/>
                </a:solidFill>
              </a:rPr>
              <a:t>(special discount offers are displayed)</a:t>
            </a:r>
            <a:endParaRPr lang="en-US" sz="1600" b="1" dirty="0">
              <a:solidFill>
                <a:srgbClr val="FF0000"/>
              </a:solidFill>
            </a:endParaRPr>
          </a:p>
        </p:txBody>
      </p:sp>
      <p:sp>
        <p:nvSpPr>
          <p:cNvPr id="31" name="Oval 30"/>
          <p:cNvSpPr/>
          <p:nvPr/>
        </p:nvSpPr>
        <p:spPr>
          <a:xfrm>
            <a:off x="2743200" y="1981200"/>
            <a:ext cx="1905000" cy="76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5334000" y="2057400"/>
            <a:ext cx="1828800" cy="6858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2971800" y="1981200"/>
            <a:ext cx="1828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Book name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486400" y="2057400"/>
            <a:ext cx="1828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Pencil,pen,etc.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36" name="Straight Arrow Connector 35"/>
          <p:cNvCxnSpPr>
            <a:stCxn id="31" idx="4"/>
          </p:cNvCxnSpPr>
          <p:nvPr/>
        </p:nvCxnSpPr>
        <p:spPr>
          <a:xfrm rot="16200000" flipH="1">
            <a:off x="3562350" y="2876550"/>
            <a:ext cx="304800" cy="381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32" idx="4"/>
          </p:cNvCxnSpPr>
          <p:nvPr/>
        </p:nvCxnSpPr>
        <p:spPr>
          <a:xfrm rot="5400000">
            <a:off x="6134100" y="2857500"/>
            <a:ext cx="228600" cy="15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/>
          <p:cNvSpPr/>
          <p:nvPr/>
        </p:nvSpPr>
        <p:spPr>
          <a:xfrm>
            <a:off x="3124200" y="3048000"/>
            <a:ext cx="3962400" cy="228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r>
              <a:rPr lang="en-US" sz="1400" dirty="0" smtClean="0"/>
              <a:t>Want to purchase more</a:t>
            </a:r>
            <a:endParaRPr lang="en-US" sz="1400" dirty="0"/>
          </a:p>
        </p:txBody>
      </p:sp>
      <p:sp>
        <p:nvSpPr>
          <p:cNvPr id="47" name="TextBox 46"/>
          <p:cNvSpPr txBox="1"/>
          <p:nvPr/>
        </p:nvSpPr>
        <p:spPr>
          <a:xfrm>
            <a:off x="7620000" y="2971800"/>
            <a:ext cx="68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NO</a:t>
            </a:r>
            <a:endParaRPr lang="en-US" dirty="0"/>
          </a:p>
        </p:txBody>
      </p:sp>
      <p:cxnSp>
        <p:nvCxnSpPr>
          <p:cNvPr id="53" name="Straight Arrow Connector 52"/>
          <p:cNvCxnSpPr/>
          <p:nvPr/>
        </p:nvCxnSpPr>
        <p:spPr>
          <a:xfrm>
            <a:off x="1752600" y="304800"/>
            <a:ext cx="1524000" cy="15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 rot="16200000" flipH="1">
            <a:off x="304800" y="1676400"/>
            <a:ext cx="2971800" cy="762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rot="10800000" flipV="1">
            <a:off x="1828800" y="3124200"/>
            <a:ext cx="2438400" cy="762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/>
          <p:cNvSpPr txBox="1"/>
          <p:nvPr/>
        </p:nvSpPr>
        <p:spPr>
          <a:xfrm>
            <a:off x="914400" y="2667000"/>
            <a:ext cx="838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   YES</a:t>
            </a:r>
            <a:endParaRPr lang="en-US" dirty="0"/>
          </a:p>
        </p:txBody>
      </p:sp>
      <p:sp>
        <p:nvSpPr>
          <p:cNvPr id="38" name="Freeform 37"/>
          <p:cNvSpPr/>
          <p:nvPr/>
        </p:nvSpPr>
        <p:spPr>
          <a:xfrm>
            <a:off x="3655309" y="2286000"/>
            <a:ext cx="30000" cy="207818"/>
          </a:xfrm>
          <a:custGeom>
            <a:avLst/>
            <a:gdLst>
              <a:gd name="connsiteX0" fmla="*/ 30000 w 30000"/>
              <a:gd name="connsiteY0" fmla="*/ 0 h 207818"/>
              <a:gd name="connsiteX1" fmla="*/ 16146 w 30000"/>
              <a:gd name="connsiteY1" fmla="*/ 96982 h 207818"/>
              <a:gd name="connsiteX2" fmla="*/ 2291 w 30000"/>
              <a:gd name="connsiteY2" fmla="*/ 152400 h 207818"/>
              <a:gd name="connsiteX3" fmla="*/ 2291 w 30000"/>
              <a:gd name="connsiteY3" fmla="*/ 207818 h 207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00" h="207818">
                <a:moveTo>
                  <a:pt x="30000" y="0"/>
                </a:moveTo>
                <a:cubicBezTo>
                  <a:pt x="25382" y="32327"/>
                  <a:pt x="21988" y="64853"/>
                  <a:pt x="16146" y="96982"/>
                </a:cubicBezTo>
                <a:cubicBezTo>
                  <a:pt x="12740" y="115716"/>
                  <a:pt x="4653" y="133506"/>
                  <a:pt x="2291" y="152400"/>
                </a:cubicBezTo>
                <a:cubicBezTo>
                  <a:pt x="0" y="170730"/>
                  <a:pt x="2291" y="189345"/>
                  <a:pt x="2291" y="207818"/>
                </a:cubicBezTo>
              </a:path>
            </a:pathLst>
          </a:cu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Freeform 38"/>
          <p:cNvSpPr/>
          <p:nvPr/>
        </p:nvSpPr>
        <p:spPr>
          <a:xfrm>
            <a:off x="3657600" y="2327564"/>
            <a:ext cx="0" cy="193963"/>
          </a:xfrm>
          <a:custGeom>
            <a:avLst/>
            <a:gdLst>
              <a:gd name="connsiteX0" fmla="*/ 0 w 0"/>
              <a:gd name="connsiteY0" fmla="*/ 0 h 193963"/>
              <a:gd name="connsiteX1" fmla="*/ 0 w 0"/>
              <a:gd name="connsiteY1" fmla="*/ 193963 h 1939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193963">
                <a:moveTo>
                  <a:pt x="0" y="0"/>
                </a:moveTo>
                <a:lnTo>
                  <a:pt x="0" y="193963"/>
                </a:lnTo>
              </a:path>
            </a:pathLst>
          </a:cu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Freeform 41"/>
          <p:cNvSpPr/>
          <p:nvPr/>
        </p:nvSpPr>
        <p:spPr>
          <a:xfrm>
            <a:off x="3519055" y="2423943"/>
            <a:ext cx="171574" cy="149973"/>
          </a:xfrm>
          <a:custGeom>
            <a:avLst/>
            <a:gdLst>
              <a:gd name="connsiteX0" fmla="*/ 0 w 171574"/>
              <a:gd name="connsiteY0" fmla="*/ 602 h 149973"/>
              <a:gd name="connsiteX1" fmla="*/ 55418 w 171574"/>
              <a:gd name="connsiteY1" fmla="*/ 14457 h 149973"/>
              <a:gd name="connsiteX2" fmla="*/ 110836 w 171574"/>
              <a:gd name="connsiteY2" fmla="*/ 111439 h 149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1574" h="149973">
                <a:moveTo>
                  <a:pt x="0" y="602"/>
                </a:moveTo>
                <a:cubicBezTo>
                  <a:pt x="18473" y="5220"/>
                  <a:pt x="43026" y="0"/>
                  <a:pt x="55418" y="14457"/>
                </a:cubicBezTo>
                <a:cubicBezTo>
                  <a:pt x="171574" y="149973"/>
                  <a:pt x="26887" y="69463"/>
                  <a:pt x="110836" y="111439"/>
                </a:cubicBezTo>
              </a:path>
            </a:pathLst>
          </a:cu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Freeform 44"/>
          <p:cNvSpPr/>
          <p:nvPr/>
        </p:nvSpPr>
        <p:spPr>
          <a:xfrm>
            <a:off x="3491345" y="2416628"/>
            <a:ext cx="263237" cy="118754"/>
          </a:xfrm>
          <a:custGeom>
            <a:avLst/>
            <a:gdLst>
              <a:gd name="connsiteX0" fmla="*/ 0 w 263237"/>
              <a:gd name="connsiteY0" fmla="*/ 7917 h 118754"/>
              <a:gd name="connsiteX1" fmla="*/ 55419 w 263237"/>
              <a:gd name="connsiteY1" fmla="*/ 63336 h 118754"/>
              <a:gd name="connsiteX2" fmla="*/ 138546 w 263237"/>
              <a:gd name="connsiteY2" fmla="*/ 118754 h 118754"/>
              <a:gd name="connsiteX3" fmla="*/ 193964 w 263237"/>
              <a:gd name="connsiteY3" fmla="*/ 104899 h 118754"/>
              <a:gd name="connsiteX4" fmla="*/ 207819 w 263237"/>
              <a:gd name="connsiteY4" fmla="*/ 63336 h 118754"/>
              <a:gd name="connsiteX5" fmla="*/ 249382 w 263237"/>
              <a:gd name="connsiteY5" fmla="*/ 49481 h 118754"/>
              <a:gd name="connsiteX6" fmla="*/ 263237 w 263237"/>
              <a:gd name="connsiteY6" fmla="*/ 35627 h 118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3237" h="118754">
                <a:moveTo>
                  <a:pt x="0" y="7917"/>
                </a:moveTo>
                <a:cubicBezTo>
                  <a:pt x="79169" y="34307"/>
                  <a:pt x="13195" y="0"/>
                  <a:pt x="55419" y="63336"/>
                </a:cubicBezTo>
                <a:cubicBezTo>
                  <a:pt x="85070" y="107813"/>
                  <a:pt x="94971" y="104229"/>
                  <a:pt x="138546" y="118754"/>
                </a:cubicBezTo>
                <a:cubicBezTo>
                  <a:pt x="157019" y="114136"/>
                  <a:pt x="179095" y="116794"/>
                  <a:pt x="193964" y="104899"/>
                </a:cubicBezTo>
                <a:cubicBezTo>
                  <a:pt x="205368" y="95776"/>
                  <a:pt x="197493" y="73662"/>
                  <a:pt x="207819" y="63336"/>
                </a:cubicBezTo>
                <a:cubicBezTo>
                  <a:pt x="218145" y="53010"/>
                  <a:pt x="236320" y="56012"/>
                  <a:pt x="249382" y="49481"/>
                </a:cubicBezTo>
                <a:cubicBezTo>
                  <a:pt x="255224" y="46560"/>
                  <a:pt x="258619" y="40245"/>
                  <a:pt x="263237" y="35627"/>
                </a:cubicBezTo>
              </a:path>
            </a:pathLst>
          </a:cu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Freeform 47"/>
          <p:cNvSpPr/>
          <p:nvPr/>
        </p:nvSpPr>
        <p:spPr>
          <a:xfrm>
            <a:off x="3492727" y="2417337"/>
            <a:ext cx="275709" cy="148100"/>
          </a:xfrm>
          <a:custGeom>
            <a:avLst/>
            <a:gdLst>
              <a:gd name="connsiteX0" fmla="*/ 26328 w 275709"/>
              <a:gd name="connsiteY0" fmla="*/ 21063 h 148100"/>
              <a:gd name="connsiteX1" fmla="*/ 95600 w 275709"/>
              <a:gd name="connsiteY1" fmla="*/ 76481 h 148100"/>
              <a:gd name="connsiteX2" fmla="*/ 164873 w 275709"/>
              <a:gd name="connsiteY2" fmla="*/ 131899 h 148100"/>
              <a:gd name="connsiteX3" fmla="*/ 206437 w 275709"/>
              <a:gd name="connsiteY3" fmla="*/ 90336 h 148100"/>
              <a:gd name="connsiteX4" fmla="*/ 275709 w 275709"/>
              <a:gd name="connsiteY4" fmla="*/ 48772 h 148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5709" h="148100">
                <a:moveTo>
                  <a:pt x="26328" y="21063"/>
                </a:moveTo>
                <a:cubicBezTo>
                  <a:pt x="105739" y="140181"/>
                  <a:pt x="0" y="0"/>
                  <a:pt x="95600" y="76481"/>
                </a:cubicBezTo>
                <a:cubicBezTo>
                  <a:pt x="185123" y="148100"/>
                  <a:pt x="60403" y="97077"/>
                  <a:pt x="164873" y="131899"/>
                </a:cubicBezTo>
                <a:cubicBezTo>
                  <a:pt x="178728" y="118045"/>
                  <a:pt x="191385" y="102879"/>
                  <a:pt x="206437" y="90336"/>
                </a:cubicBezTo>
                <a:cubicBezTo>
                  <a:pt x="231515" y="69438"/>
                  <a:pt x="248660" y="62297"/>
                  <a:pt x="275709" y="48772"/>
                </a:cubicBezTo>
              </a:path>
            </a:pathLst>
          </a:custGeom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/>
          <p:cNvSpPr txBox="1"/>
          <p:nvPr/>
        </p:nvSpPr>
        <p:spPr>
          <a:xfrm>
            <a:off x="2590800" y="2438400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Enter the quantity</a:t>
            </a:r>
            <a:endParaRPr lang="en-US" dirty="0"/>
          </a:p>
        </p:txBody>
      </p:sp>
      <p:sp>
        <p:nvSpPr>
          <p:cNvPr id="54" name="Freeform 53"/>
          <p:cNvSpPr/>
          <p:nvPr/>
        </p:nvSpPr>
        <p:spPr>
          <a:xfrm>
            <a:off x="6262255" y="2382982"/>
            <a:ext cx="0" cy="193963"/>
          </a:xfrm>
          <a:custGeom>
            <a:avLst/>
            <a:gdLst>
              <a:gd name="connsiteX0" fmla="*/ 0 w 0"/>
              <a:gd name="connsiteY0" fmla="*/ 0 h 193963"/>
              <a:gd name="connsiteX1" fmla="*/ 0 w 0"/>
              <a:gd name="connsiteY1" fmla="*/ 193963 h 1939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193963">
                <a:moveTo>
                  <a:pt x="0" y="0"/>
                </a:moveTo>
                <a:lnTo>
                  <a:pt x="0" y="193963"/>
                </a:lnTo>
              </a:path>
            </a:pathLst>
          </a:cu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 55"/>
          <p:cNvSpPr/>
          <p:nvPr/>
        </p:nvSpPr>
        <p:spPr>
          <a:xfrm>
            <a:off x="6109855" y="2479361"/>
            <a:ext cx="277090" cy="104833"/>
          </a:xfrm>
          <a:custGeom>
            <a:avLst/>
            <a:gdLst>
              <a:gd name="connsiteX0" fmla="*/ 0 w 277090"/>
              <a:gd name="connsiteY0" fmla="*/ 603 h 104833"/>
              <a:gd name="connsiteX1" fmla="*/ 69272 w 277090"/>
              <a:gd name="connsiteY1" fmla="*/ 14457 h 104833"/>
              <a:gd name="connsiteX2" fmla="*/ 124690 w 277090"/>
              <a:gd name="connsiteY2" fmla="*/ 97584 h 104833"/>
              <a:gd name="connsiteX3" fmla="*/ 193963 w 277090"/>
              <a:gd name="connsiteY3" fmla="*/ 42166 h 104833"/>
              <a:gd name="connsiteX4" fmla="*/ 235527 w 277090"/>
              <a:gd name="connsiteY4" fmla="*/ 14457 h 104833"/>
              <a:gd name="connsiteX5" fmla="*/ 277090 w 277090"/>
              <a:gd name="connsiteY5" fmla="*/ 603 h 104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7090" h="104833">
                <a:moveTo>
                  <a:pt x="0" y="603"/>
                </a:moveTo>
                <a:cubicBezTo>
                  <a:pt x="23091" y="5221"/>
                  <a:pt x="50684" y="0"/>
                  <a:pt x="69272" y="14457"/>
                </a:cubicBezTo>
                <a:cubicBezTo>
                  <a:pt x="95559" y="34902"/>
                  <a:pt x="124690" y="97584"/>
                  <a:pt x="124690" y="97584"/>
                </a:cubicBezTo>
                <a:cubicBezTo>
                  <a:pt x="205606" y="70613"/>
                  <a:pt x="131296" y="104833"/>
                  <a:pt x="193963" y="42166"/>
                </a:cubicBezTo>
                <a:cubicBezTo>
                  <a:pt x="205737" y="30392"/>
                  <a:pt x="220634" y="21904"/>
                  <a:pt x="235527" y="14457"/>
                </a:cubicBezTo>
                <a:cubicBezTo>
                  <a:pt x="248589" y="7926"/>
                  <a:pt x="277090" y="603"/>
                  <a:pt x="277090" y="603"/>
                </a:cubicBezTo>
              </a:path>
            </a:pathLst>
          </a:custGeom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/>
          <p:cNvSpPr txBox="1"/>
          <p:nvPr/>
        </p:nvSpPr>
        <p:spPr>
          <a:xfrm>
            <a:off x="5486400" y="2514600"/>
            <a:ext cx="228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Enter the quantity</a:t>
            </a:r>
            <a:endParaRPr lang="en-US" dirty="0"/>
          </a:p>
        </p:txBody>
      </p:sp>
      <p:cxnSp>
        <p:nvCxnSpPr>
          <p:cNvPr id="66" name="Straight Arrow Connector 65"/>
          <p:cNvCxnSpPr>
            <a:stCxn id="44" idx="3"/>
            <a:endCxn id="47" idx="1"/>
          </p:cNvCxnSpPr>
          <p:nvPr/>
        </p:nvCxnSpPr>
        <p:spPr>
          <a:xfrm flipV="1">
            <a:off x="7086600" y="3156466"/>
            <a:ext cx="533400" cy="583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/>
          <p:nvPr/>
        </p:nvCxnSpPr>
        <p:spPr>
          <a:xfrm rot="16200000" flipH="1">
            <a:off x="7747516" y="3301484"/>
            <a:ext cx="392668" cy="381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/>
          <p:cNvSpPr/>
          <p:nvPr/>
        </p:nvSpPr>
        <p:spPr>
          <a:xfrm>
            <a:off x="2133600" y="3581400"/>
            <a:ext cx="5044331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b="1" cap="none" spc="0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/>
              </a:rPr>
              <a:t>Are you an old customer or new</a:t>
            </a:r>
            <a:endParaRPr lang="en-US" sz="2000" b="1" cap="none" spc="0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cxnSp>
        <p:nvCxnSpPr>
          <p:cNvPr id="73" name="Straight Arrow Connector 72"/>
          <p:cNvCxnSpPr/>
          <p:nvPr/>
        </p:nvCxnSpPr>
        <p:spPr>
          <a:xfrm rot="5400000">
            <a:off x="2362200" y="4038600"/>
            <a:ext cx="457200" cy="15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>
            <a:off x="2590800" y="3810000"/>
            <a:ext cx="1524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/>
          <p:cNvSpPr txBox="1"/>
          <p:nvPr/>
        </p:nvSpPr>
        <p:spPr>
          <a:xfrm>
            <a:off x="0" y="4191000"/>
            <a:ext cx="457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 smtClean="0">
                <a:solidFill>
                  <a:schemeClr val="accent4">
                    <a:lumMod val="50000"/>
                  </a:schemeClr>
                </a:solidFill>
              </a:rPr>
              <a:t>If old Than billing is done by offering discount</a:t>
            </a:r>
            <a:endParaRPr lang="en-US" u="sng" dirty="0">
              <a:solidFill>
                <a:schemeClr val="accent4">
                  <a:lumMod val="50000"/>
                </a:schemeClr>
              </a:solidFill>
            </a:endParaRPr>
          </a:p>
        </p:txBody>
      </p:sp>
      <p:cxnSp>
        <p:nvCxnSpPr>
          <p:cNvPr id="80" name="Straight Arrow Connector 79"/>
          <p:cNvCxnSpPr/>
          <p:nvPr/>
        </p:nvCxnSpPr>
        <p:spPr>
          <a:xfrm rot="5400000">
            <a:off x="6400800" y="4038600"/>
            <a:ext cx="304800" cy="15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TextBox 81"/>
          <p:cNvSpPr txBox="1"/>
          <p:nvPr/>
        </p:nvSpPr>
        <p:spPr>
          <a:xfrm>
            <a:off x="4800600" y="4267200"/>
            <a:ext cx="434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3"/>
                </a:solidFill>
              </a:rPr>
              <a:t>I</a:t>
            </a:r>
            <a:r>
              <a:rPr lang="en-US" u="sng" dirty="0" smtClean="0">
                <a:solidFill>
                  <a:schemeClr val="accent3"/>
                </a:solidFill>
              </a:rPr>
              <a:t>f new than no special discount is offered</a:t>
            </a:r>
            <a:endParaRPr lang="en-US" u="sng" dirty="0">
              <a:solidFill>
                <a:schemeClr val="accent3"/>
              </a:solidFill>
            </a:endParaRPr>
          </a:p>
        </p:txBody>
      </p:sp>
      <p:sp>
        <p:nvSpPr>
          <p:cNvPr id="84" name="Down Arrow 83"/>
          <p:cNvSpPr/>
          <p:nvPr/>
        </p:nvSpPr>
        <p:spPr>
          <a:xfrm>
            <a:off x="4343400" y="4495800"/>
            <a:ext cx="484632" cy="3810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ounded Rectangle 85"/>
          <p:cNvSpPr/>
          <p:nvPr/>
        </p:nvSpPr>
        <p:spPr>
          <a:xfrm>
            <a:off x="1905000" y="4953000"/>
            <a:ext cx="5410200" cy="457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Final billing is done according  to net discount offered</a:t>
            </a:r>
            <a:endParaRPr lang="en-US" dirty="0"/>
          </a:p>
        </p:txBody>
      </p:sp>
      <p:sp>
        <p:nvSpPr>
          <p:cNvPr id="51" name="Down Arrow 50"/>
          <p:cNvSpPr/>
          <p:nvPr/>
        </p:nvSpPr>
        <p:spPr>
          <a:xfrm>
            <a:off x="7696200" y="3276600"/>
            <a:ext cx="484632" cy="1524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Down Arrow 51"/>
          <p:cNvSpPr/>
          <p:nvPr/>
        </p:nvSpPr>
        <p:spPr>
          <a:xfrm>
            <a:off x="4343400" y="457200"/>
            <a:ext cx="484632" cy="2286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Down Arrow 59"/>
          <p:cNvSpPr/>
          <p:nvPr/>
        </p:nvSpPr>
        <p:spPr>
          <a:xfrm>
            <a:off x="4724400" y="3352800"/>
            <a:ext cx="484632" cy="3810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/>
          <p:cNvSpPr/>
          <p:nvPr/>
        </p:nvSpPr>
        <p:spPr>
          <a:xfrm>
            <a:off x="2049834" y="5791200"/>
            <a:ext cx="5931497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gradFill>
                  <a:gsLst>
                    <a:gs pos="0">
                      <a:srgbClr val="FFFFFF">
                        <a:tint val="40000"/>
                        <a:satMod val="250000"/>
                      </a:srgbClr>
                    </a:gs>
                    <a:gs pos="9000">
                      <a:srgbClr val="FFFFFF">
                        <a:tint val="52000"/>
                        <a:satMod val="300000"/>
                      </a:srgbClr>
                    </a:gs>
                    <a:gs pos="50000">
                      <a:srgbClr val="FFFFFF">
                        <a:shade val="20000"/>
                        <a:satMod val="300000"/>
                      </a:srgbClr>
                    </a:gs>
                    <a:gs pos="79000">
                      <a:srgbClr val="FFFFFF">
                        <a:tint val="52000"/>
                        <a:satMod val="300000"/>
                      </a:srgbClr>
                    </a:gs>
                    <a:gs pos="100000">
                      <a:srgbClr val="FFFFFF">
                        <a:tint val="40000"/>
                        <a:satMod val="250000"/>
                      </a:srgbClr>
                    </a:gs>
                  </a:gsLst>
                  <a:lin ang="5400000"/>
                </a:gradFill>
                <a:effectLst/>
              </a:rPr>
              <a:t>PRESENT WORK</a:t>
            </a:r>
            <a:endParaRPr lang="en-US" sz="5400" b="1" cap="none" spc="0" dirty="0">
              <a:ln w="10541" cmpd="sng">
                <a:solidFill>
                  <a:srgbClr val="7D7D7D">
                    <a:tint val="100000"/>
                    <a:shade val="100000"/>
                    <a:satMod val="110000"/>
                  </a:srgbClr>
                </a:solidFill>
                <a:prstDash val="solid"/>
              </a:ln>
              <a:gradFill>
                <a:gsLst>
                  <a:gs pos="0">
                    <a:srgbClr val="FFFFFF">
                      <a:tint val="40000"/>
                      <a:satMod val="250000"/>
                    </a:srgbClr>
                  </a:gs>
                  <a:gs pos="9000">
                    <a:srgbClr val="FFFFFF">
                      <a:tint val="52000"/>
                      <a:satMod val="300000"/>
                    </a:srgbClr>
                  </a:gs>
                  <a:gs pos="50000">
                    <a:srgbClr val="FFFFFF">
                      <a:shade val="20000"/>
                      <a:satMod val="300000"/>
                    </a:srgbClr>
                  </a:gs>
                  <a:gs pos="79000">
                    <a:srgbClr val="FFFFFF">
                      <a:tint val="52000"/>
                      <a:satMod val="300000"/>
                    </a:srgbClr>
                  </a:gs>
                  <a:gs pos="100000">
                    <a:srgbClr val="FFFFFF">
                      <a:tint val="40000"/>
                      <a:satMod val="250000"/>
                    </a:srgbClr>
                  </a:gs>
                </a:gsLst>
                <a:lin ang="5400000"/>
              </a:gradFill>
              <a:effectLst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u="sng" dirty="0" smtClean="0"/>
              <a:t>MODULE 1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ITEMS TO BE PURCHASED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In this module the customer will enter the items to be purchased. The user must specify whether the items to be purchased is books or other stationary items. </a:t>
            </a:r>
          </a:p>
          <a:p>
            <a:r>
              <a:rPr lang="en-US" dirty="0" smtClean="0"/>
              <a:t>The user must also specify the quantity of items he/she wants to purchase.</a:t>
            </a:r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2" cstate="print"/>
          <a:srcRect l="9658" t="20262" r="40996" b="38095"/>
          <a:stretch>
            <a:fillRect/>
          </a:stretch>
        </p:blipFill>
        <p:spPr bwMode="auto">
          <a:xfrm>
            <a:off x="152400" y="152400"/>
            <a:ext cx="8991600" cy="434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4"/>
          <p:cNvPicPr/>
          <p:nvPr/>
        </p:nvPicPr>
        <p:blipFill>
          <a:blip r:embed="rId3" cstate="print"/>
          <a:srcRect l="5333" t="10342" r="44184" b="44790"/>
          <a:stretch>
            <a:fillRect/>
          </a:stretch>
        </p:blipFill>
        <p:spPr bwMode="auto">
          <a:xfrm>
            <a:off x="228600" y="2514600"/>
            <a:ext cx="8915400" cy="441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olstice">
  <a:themeElements>
    <a:clrScheme name="Solstice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Solstice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 contourW="12700">
            <a:bevelT w="0" h="0"/>
            <a:contourClr>
              <a:schemeClr val="phClr">
                <a:shade val="8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5400000"/>
            </a:lightRig>
          </a:scene3d>
          <a:sp3d contourW="12700">
            <a:bevelT w="25400" h="508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355000"/>
              </a:schemeClr>
            </a:gs>
            <a:gs pos="40000">
              <a:schemeClr val="phClr">
                <a:tint val="85000"/>
                <a:satMod val="320000"/>
              </a:schemeClr>
            </a:gs>
            <a:gs pos="100000">
              <a:schemeClr val="phClr">
                <a:shade val="55000"/>
                <a:satMod val="300000"/>
              </a:schemeClr>
            </a:gs>
          </a:gsLst>
          <a:path path="circle">
            <a:fillToRect l="-24500" t="-20000" r="124500" b="12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"/>
                <a:satMod val="300000"/>
              </a:schemeClr>
              <a:schemeClr val="phClr">
                <a:tint val="90000"/>
                <a:satMod val="225000"/>
              </a:schemeClr>
            </a:duotone>
          </a:blip>
          <a:tile tx="0" ty="0" sx="90000" sy="90000" flip="x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Solstice</Template>
  <TotalTime>443</TotalTime>
  <Words>638</Words>
  <Application>Microsoft Office PowerPoint</Application>
  <PresentationFormat>On-screen Show (4:3)</PresentationFormat>
  <Paragraphs>83</Paragraphs>
  <Slides>20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Solstice</vt:lpstr>
      <vt:lpstr>PROJECT BASED LEARNING </vt:lpstr>
      <vt:lpstr>                 Abstract</vt:lpstr>
      <vt:lpstr>Slide 3</vt:lpstr>
      <vt:lpstr>PROPOSED WORK</vt:lpstr>
      <vt:lpstr>Slide 5</vt:lpstr>
      <vt:lpstr>Slide 6</vt:lpstr>
      <vt:lpstr>Slide 7</vt:lpstr>
      <vt:lpstr>MODULE 1 ITEMS TO BE PURCHASED</vt:lpstr>
      <vt:lpstr>Slide 9</vt:lpstr>
      <vt:lpstr>MODULE 2 AVAILABILITY</vt:lpstr>
      <vt:lpstr>Slide 11</vt:lpstr>
      <vt:lpstr>MODULE 3 LIST OF ITEMS PURCHASED</vt:lpstr>
      <vt:lpstr>Slide 13</vt:lpstr>
      <vt:lpstr>MODULE 4 DISCOUNT OFFERS &amp; BILLING</vt:lpstr>
      <vt:lpstr>Slide 15</vt:lpstr>
      <vt:lpstr>MODULE 6 NOTIFICATION FOR SHOPKEEPER</vt:lpstr>
      <vt:lpstr>Slide 17</vt:lpstr>
      <vt:lpstr>CONCLUSION</vt:lpstr>
      <vt:lpstr>           REFERENCES:</vt:lpstr>
      <vt:lpstr>Slide 20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BASED LEARNING REVIEW-1</dc:title>
  <dc:creator>megha mishra</dc:creator>
  <cp:lastModifiedBy>juhi mishra</cp:lastModifiedBy>
  <cp:revision>64</cp:revision>
  <dcterms:created xsi:type="dcterms:W3CDTF">2006-08-16T00:00:00Z</dcterms:created>
  <dcterms:modified xsi:type="dcterms:W3CDTF">2017-10-16T11:47:04Z</dcterms:modified>
</cp:coreProperties>
</file>

<file path=docProps/thumbnail.jpeg>
</file>